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3"/>
  </p:notesMasterIdLst>
  <p:sldIdLst>
    <p:sldId id="256" r:id="rId2"/>
  </p:sldIdLst>
  <p:sldSz cx="7559675" cy="104394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88" userDrawn="1">
          <p15:clr>
            <a:srgbClr val="A4A3A4"/>
          </p15:clr>
        </p15:guide>
        <p15:guide id="2" pos="2381"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聡子 石栗" initials="聡子" lastIdx="2" clrIdx="0">
    <p:extLst>
      <p:ext uri="{19B8F6BF-5375-455C-9EA6-DF929625EA0E}">
        <p15:presenceInfo xmlns:p15="http://schemas.microsoft.com/office/powerpoint/2012/main" userId="856e03595c02568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959B8"/>
    <a:srgbClr val="14DC14"/>
    <a:srgbClr val="00B0F0"/>
    <a:srgbClr val="11DADF"/>
    <a:srgbClr val="9AE6F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p:scale>
          <a:sx n="100" d="100"/>
          <a:sy n="100" d="100"/>
        </p:scale>
        <p:origin x="2448" y="-24"/>
      </p:cViewPr>
      <p:guideLst>
        <p:guide orient="horz" pos="3288"/>
        <p:guide pos="238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27F9AF1F-F48A-47E4-BF1D-E4864D9023E3}" type="datetimeFigureOut">
              <a:rPr kumimoji="1" lang="ja-JP" altLang="en-US" smtClean="0"/>
              <a:t>2023/6/12</a:t>
            </a:fld>
            <a:endParaRPr kumimoji="1" lang="ja-JP" altLang="en-US"/>
          </a:p>
        </p:txBody>
      </p:sp>
      <p:sp>
        <p:nvSpPr>
          <p:cNvPr id="4" name="スライド イメージ プレースホルダー 3"/>
          <p:cNvSpPr>
            <a:spLocks noGrp="1" noRot="1" noChangeAspect="1"/>
          </p:cNvSpPr>
          <p:nvPr>
            <p:ph type="sldImg" idx="2"/>
          </p:nvPr>
        </p:nvSpPr>
        <p:spPr>
          <a:xfrm>
            <a:off x="2187575" y="1241425"/>
            <a:ext cx="2422525"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82E1B708-9833-4B1D-8F07-C365BB5E4625}" type="slidenum">
              <a:rPr kumimoji="1" lang="ja-JP" altLang="en-US" smtClean="0"/>
              <a:t>‹#›</a:t>
            </a:fld>
            <a:endParaRPr kumimoji="1" lang="ja-JP" altLang="en-US"/>
          </a:p>
        </p:txBody>
      </p:sp>
    </p:spTree>
    <p:extLst>
      <p:ext uri="{BB962C8B-B14F-4D97-AF65-F5344CB8AC3E}">
        <p14:creationId xmlns:p14="http://schemas.microsoft.com/office/powerpoint/2010/main" val="899673788"/>
      </p:ext>
    </p:extLst>
  </p:cSld>
  <p:clrMap bg1="lt1" tx1="dk1" bg2="lt2" tx2="dk2" accent1="accent1" accent2="accent2" accent3="accent3" accent4="accent4" accent5="accent5" accent6="accent6" hlink="hlink" folHlink="folHlink"/>
  <p:notesStyle>
    <a:lvl1pPr marL="0" algn="l" defTabSz="981584" rtl="0" eaLnBrk="1" latinLnBrk="0" hangingPunct="1">
      <a:defRPr kumimoji="1" sz="1288" kern="1200">
        <a:solidFill>
          <a:schemeClr val="tx1"/>
        </a:solidFill>
        <a:latin typeface="+mn-lt"/>
        <a:ea typeface="+mn-ea"/>
        <a:cs typeface="+mn-cs"/>
      </a:defRPr>
    </a:lvl1pPr>
    <a:lvl2pPr marL="490792" algn="l" defTabSz="981584" rtl="0" eaLnBrk="1" latinLnBrk="0" hangingPunct="1">
      <a:defRPr kumimoji="1" sz="1288" kern="1200">
        <a:solidFill>
          <a:schemeClr val="tx1"/>
        </a:solidFill>
        <a:latin typeface="+mn-lt"/>
        <a:ea typeface="+mn-ea"/>
        <a:cs typeface="+mn-cs"/>
      </a:defRPr>
    </a:lvl2pPr>
    <a:lvl3pPr marL="981584" algn="l" defTabSz="981584" rtl="0" eaLnBrk="1" latinLnBrk="0" hangingPunct="1">
      <a:defRPr kumimoji="1" sz="1288" kern="1200">
        <a:solidFill>
          <a:schemeClr val="tx1"/>
        </a:solidFill>
        <a:latin typeface="+mn-lt"/>
        <a:ea typeface="+mn-ea"/>
        <a:cs typeface="+mn-cs"/>
      </a:defRPr>
    </a:lvl3pPr>
    <a:lvl4pPr marL="1472376" algn="l" defTabSz="981584" rtl="0" eaLnBrk="1" latinLnBrk="0" hangingPunct="1">
      <a:defRPr kumimoji="1" sz="1288" kern="1200">
        <a:solidFill>
          <a:schemeClr val="tx1"/>
        </a:solidFill>
        <a:latin typeface="+mn-lt"/>
        <a:ea typeface="+mn-ea"/>
        <a:cs typeface="+mn-cs"/>
      </a:defRPr>
    </a:lvl4pPr>
    <a:lvl5pPr marL="1963168" algn="l" defTabSz="981584" rtl="0" eaLnBrk="1" latinLnBrk="0" hangingPunct="1">
      <a:defRPr kumimoji="1" sz="1288" kern="1200">
        <a:solidFill>
          <a:schemeClr val="tx1"/>
        </a:solidFill>
        <a:latin typeface="+mn-lt"/>
        <a:ea typeface="+mn-ea"/>
        <a:cs typeface="+mn-cs"/>
      </a:defRPr>
    </a:lvl5pPr>
    <a:lvl6pPr marL="2453960" algn="l" defTabSz="981584" rtl="0" eaLnBrk="1" latinLnBrk="0" hangingPunct="1">
      <a:defRPr kumimoji="1" sz="1288" kern="1200">
        <a:solidFill>
          <a:schemeClr val="tx1"/>
        </a:solidFill>
        <a:latin typeface="+mn-lt"/>
        <a:ea typeface="+mn-ea"/>
        <a:cs typeface="+mn-cs"/>
      </a:defRPr>
    </a:lvl6pPr>
    <a:lvl7pPr marL="2944752" algn="l" defTabSz="981584" rtl="0" eaLnBrk="1" latinLnBrk="0" hangingPunct="1">
      <a:defRPr kumimoji="1" sz="1288" kern="1200">
        <a:solidFill>
          <a:schemeClr val="tx1"/>
        </a:solidFill>
        <a:latin typeface="+mn-lt"/>
        <a:ea typeface="+mn-ea"/>
        <a:cs typeface="+mn-cs"/>
      </a:defRPr>
    </a:lvl7pPr>
    <a:lvl8pPr marL="3435544" algn="l" defTabSz="981584" rtl="0" eaLnBrk="1" latinLnBrk="0" hangingPunct="1">
      <a:defRPr kumimoji="1" sz="1288" kern="1200">
        <a:solidFill>
          <a:schemeClr val="tx1"/>
        </a:solidFill>
        <a:latin typeface="+mn-lt"/>
        <a:ea typeface="+mn-ea"/>
        <a:cs typeface="+mn-cs"/>
      </a:defRPr>
    </a:lvl8pPr>
    <a:lvl9pPr marL="3926336" algn="l" defTabSz="981584" rtl="0" eaLnBrk="1" latinLnBrk="0" hangingPunct="1">
      <a:defRPr kumimoji="1" sz="1288"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08486"/>
            <a:ext cx="6425724" cy="3634458"/>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483102"/>
            <a:ext cx="5669756" cy="2520438"/>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E61672A-1A28-4AFE-ADB5-515122F3B2CE}" type="datetimeFigureOut">
              <a:rPr kumimoji="1" lang="ja-JP" altLang="en-US" smtClean="0"/>
              <a:t>2023/6/12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3C0A8D-661D-4CED-9F75-9862198F82C6}" type="slidenum">
              <a:rPr kumimoji="1" lang="ja-JP" altLang="en-US" smtClean="0"/>
              <a:t>‹#›</a:t>
            </a:fld>
            <a:endParaRPr kumimoji="1" lang="ja-JP" altLang="en-US"/>
          </a:p>
        </p:txBody>
      </p:sp>
    </p:spTree>
    <p:extLst>
      <p:ext uri="{BB962C8B-B14F-4D97-AF65-F5344CB8AC3E}">
        <p14:creationId xmlns:p14="http://schemas.microsoft.com/office/powerpoint/2010/main" val="1140432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E61672A-1A28-4AFE-ADB5-515122F3B2CE}" type="datetimeFigureOut">
              <a:rPr kumimoji="1" lang="ja-JP" altLang="en-US" smtClean="0"/>
              <a:t>2023/6/12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3C0A8D-661D-4CED-9F75-9862198F82C6}" type="slidenum">
              <a:rPr kumimoji="1" lang="ja-JP" altLang="en-US" smtClean="0"/>
              <a:t>‹#›</a:t>
            </a:fld>
            <a:endParaRPr kumimoji="1" lang="ja-JP" altLang="en-US"/>
          </a:p>
        </p:txBody>
      </p:sp>
    </p:spTree>
    <p:extLst>
      <p:ext uri="{BB962C8B-B14F-4D97-AF65-F5344CB8AC3E}">
        <p14:creationId xmlns:p14="http://schemas.microsoft.com/office/powerpoint/2010/main" val="3484596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55801"/>
            <a:ext cx="1630055" cy="8846909"/>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55801"/>
            <a:ext cx="4795669" cy="884690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E61672A-1A28-4AFE-ADB5-515122F3B2CE}" type="datetimeFigureOut">
              <a:rPr kumimoji="1" lang="ja-JP" altLang="en-US" smtClean="0"/>
              <a:t>2023/6/12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3C0A8D-661D-4CED-9F75-9862198F82C6}" type="slidenum">
              <a:rPr kumimoji="1" lang="ja-JP" altLang="en-US" smtClean="0"/>
              <a:t>‹#›</a:t>
            </a:fld>
            <a:endParaRPr kumimoji="1" lang="ja-JP" altLang="en-US"/>
          </a:p>
        </p:txBody>
      </p:sp>
    </p:spTree>
    <p:extLst>
      <p:ext uri="{BB962C8B-B14F-4D97-AF65-F5344CB8AC3E}">
        <p14:creationId xmlns:p14="http://schemas.microsoft.com/office/powerpoint/2010/main" val="716030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E61672A-1A28-4AFE-ADB5-515122F3B2CE}" type="datetimeFigureOut">
              <a:rPr kumimoji="1" lang="ja-JP" altLang="en-US" smtClean="0"/>
              <a:t>2023/6/12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3C0A8D-661D-4CED-9F75-9862198F82C6}" type="slidenum">
              <a:rPr kumimoji="1" lang="ja-JP" altLang="en-US" smtClean="0"/>
              <a:t>‹#›</a:t>
            </a:fld>
            <a:endParaRPr kumimoji="1" lang="ja-JP" altLang="en-US"/>
          </a:p>
        </p:txBody>
      </p:sp>
    </p:spTree>
    <p:extLst>
      <p:ext uri="{BB962C8B-B14F-4D97-AF65-F5344CB8AC3E}">
        <p14:creationId xmlns:p14="http://schemas.microsoft.com/office/powerpoint/2010/main" val="538810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02603"/>
            <a:ext cx="6520220" cy="4342500"/>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6986185"/>
            <a:ext cx="6520220" cy="2283618"/>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E61672A-1A28-4AFE-ADB5-515122F3B2CE}" type="datetimeFigureOut">
              <a:rPr kumimoji="1" lang="ja-JP" altLang="en-US" smtClean="0"/>
              <a:t>2023/6/12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3C0A8D-661D-4CED-9F75-9862198F82C6}" type="slidenum">
              <a:rPr kumimoji="1" lang="ja-JP" altLang="en-US" smtClean="0"/>
              <a:t>‹#›</a:t>
            </a:fld>
            <a:endParaRPr kumimoji="1" lang="ja-JP" altLang="en-US"/>
          </a:p>
        </p:txBody>
      </p:sp>
    </p:spTree>
    <p:extLst>
      <p:ext uri="{BB962C8B-B14F-4D97-AF65-F5344CB8AC3E}">
        <p14:creationId xmlns:p14="http://schemas.microsoft.com/office/powerpoint/2010/main" val="3282822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779007"/>
            <a:ext cx="3212862" cy="66237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779007"/>
            <a:ext cx="3212862" cy="66237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E61672A-1A28-4AFE-ADB5-515122F3B2CE}" type="datetimeFigureOut">
              <a:rPr kumimoji="1" lang="ja-JP" altLang="en-US" smtClean="0"/>
              <a:t>2023/6/12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53C0A8D-661D-4CED-9F75-9862198F82C6}" type="slidenum">
              <a:rPr kumimoji="1" lang="ja-JP" altLang="en-US" smtClean="0"/>
              <a:t>‹#›</a:t>
            </a:fld>
            <a:endParaRPr kumimoji="1" lang="ja-JP" altLang="en-US"/>
          </a:p>
        </p:txBody>
      </p:sp>
    </p:spTree>
    <p:extLst>
      <p:ext uri="{BB962C8B-B14F-4D97-AF65-F5344CB8AC3E}">
        <p14:creationId xmlns:p14="http://schemas.microsoft.com/office/powerpoint/2010/main" val="3814741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55804"/>
            <a:ext cx="6520220" cy="2017801"/>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559104"/>
            <a:ext cx="3198096" cy="1254177"/>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813281"/>
            <a:ext cx="3198096" cy="560876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559104"/>
            <a:ext cx="3213847" cy="1254177"/>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813281"/>
            <a:ext cx="3213847" cy="560876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E61672A-1A28-4AFE-ADB5-515122F3B2CE}" type="datetimeFigureOut">
              <a:rPr kumimoji="1" lang="ja-JP" altLang="en-US" smtClean="0"/>
              <a:t>2023/6/12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53C0A8D-661D-4CED-9F75-9862198F82C6}" type="slidenum">
              <a:rPr kumimoji="1" lang="ja-JP" altLang="en-US" smtClean="0"/>
              <a:t>‹#›</a:t>
            </a:fld>
            <a:endParaRPr kumimoji="1" lang="ja-JP" altLang="en-US"/>
          </a:p>
        </p:txBody>
      </p:sp>
    </p:spTree>
    <p:extLst>
      <p:ext uri="{BB962C8B-B14F-4D97-AF65-F5344CB8AC3E}">
        <p14:creationId xmlns:p14="http://schemas.microsoft.com/office/powerpoint/2010/main" val="1880979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E61672A-1A28-4AFE-ADB5-515122F3B2CE}" type="datetimeFigureOut">
              <a:rPr kumimoji="1" lang="ja-JP" altLang="en-US" smtClean="0"/>
              <a:t>2023/6/12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53C0A8D-661D-4CED-9F75-9862198F82C6}" type="slidenum">
              <a:rPr kumimoji="1" lang="ja-JP" altLang="en-US" smtClean="0"/>
              <a:t>‹#›</a:t>
            </a:fld>
            <a:endParaRPr kumimoji="1" lang="ja-JP" altLang="en-US"/>
          </a:p>
        </p:txBody>
      </p:sp>
    </p:spTree>
    <p:extLst>
      <p:ext uri="{BB962C8B-B14F-4D97-AF65-F5344CB8AC3E}">
        <p14:creationId xmlns:p14="http://schemas.microsoft.com/office/powerpoint/2010/main" val="753100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61672A-1A28-4AFE-ADB5-515122F3B2CE}" type="datetimeFigureOut">
              <a:rPr kumimoji="1" lang="ja-JP" altLang="en-US" smtClean="0"/>
              <a:t>2023/6/12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53C0A8D-661D-4CED-9F75-9862198F82C6}" type="slidenum">
              <a:rPr kumimoji="1" lang="ja-JP" altLang="en-US" smtClean="0"/>
              <a:t>‹#›</a:t>
            </a:fld>
            <a:endParaRPr kumimoji="1" lang="ja-JP" altLang="en-US"/>
          </a:p>
        </p:txBody>
      </p:sp>
    </p:spTree>
    <p:extLst>
      <p:ext uri="{BB962C8B-B14F-4D97-AF65-F5344CB8AC3E}">
        <p14:creationId xmlns:p14="http://schemas.microsoft.com/office/powerpoint/2010/main" val="86879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695960"/>
            <a:ext cx="2438192" cy="2435860"/>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03083"/>
            <a:ext cx="3827085" cy="7418740"/>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131820"/>
            <a:ext cx="2438192" cy="5802084"/>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E61672A-1A28-4AFE-ADB5-515122F3B2CE}" type="datetimeFigureOut">
              <a:rPr kumimoji="1" lang="ja-JP" altLang="en-US" smtClean="0"/>
              <a:t>2023/6/12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53C0A8D-661D-4CED-9F75-9862198F82C6}" type="slidenum">
              <a:rPr kumimoji="1" lang="ja-JP" altLang="en-US" smtClean="0"/>
              <a:t>‹#›</a:t>
            </a:fld>
            <a:endParaRPr kumimoji="1" lang="ja-JP" altLang="en-US"/>
          </a:p>
        </p:txBody>
      </p:sp>
    </p:spTree>
    <p:extLst>
      <p:ext uri="{BB962C8B-B14F-4D97-AF65-F5344CB8AC3E}">
        <p14:creationId xmlns:p14="http://schemas.microsoft.com/office/powerpoint/2010/main" val="3917428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695960"/>
            <a:ext cx="2438192" cy="2435860"/>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03083"/>
            <a:ext cx="3827085" cy="7418740"/>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20712" y="3131820"/>
            <a:ext cx="2438192" cy="5802084"/>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E61672A-1A28-4AFE-ADB5-515122F3B2CE}" type="datetimeFigureOut">
              <a:rPr kumimoji="1" lang="ja-JP" altLang="en-US" smtClean="0"/>
              <a:t>2023/6/12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53C0A8D-661D-4CED-9F75-9862198F82C6}" type="slidenum">
              <a:rPr kumimoji="1" lang="ja-JP" altLang="en-US" smtClean="0"/>
              <a:t>‹#›</a:t>
            </a:fld>
            <a:endParaRPr kumimoji="1" lang="ja-JP" altLang="en-US"/>
          </a:p>
        </p:txBody>
      </p:sp>
    </p:spTree>
    <p:extLst>
      <p:ext uri="{BB962C8B-B14F-4D97-AF65-F5344CB8AC3E}">
        <p14:creationId xmlns:p14="http://schemas.microsoft.com/office/powerpoint/2010/main" val="22807021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55804"/>
            <a:ext cx="6520220" cy="2017801"/>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779007"/>
            <a:ext cx="6520220" cy="662370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675780"/>
            <a:ext cx="1700927" cy="555801"/>
          </a:xfrm>
          <a:prstGeom prst="rect">
            <a:avLst/>
          </a:prstGeom>
        </p:spPr>
        <p:txBody>
          <a:bodyPr vert="horz" lIns="91440" tIns="45720" rIns="91440" bIns="45720" rtlCol="0" anchor="ctr"/>
          <a:lstStyle>
            <a:lvl1pPr algn="l">
              <a:defRPr sz="992">
                <a:solidFill>
                  <a:schemeClr val="tx1">
                    <a:tint val="75000"/>
                  </a:schemeClr>
                </a:solidFill>
              </a:defRPr>
            </a:lvl1pPr>
          </a:lstStyle>
          <a:p>
            <a:fld id="{6E61672A-1A28-4AFE-ADB5-515122F3B2CE}" type="datetimeFigureOut">
              <a:rPr kumimoji="1" lang="ja-JP" altLang="en-US" smtClean="0"/>
              <a:t>2023/6/12</a:t>
            </a:fld>
            <a:endParaRPr kumimoji="1" lang="ja-JP" altLang="en-US"/>
          </a:p>
        </p:txBody>
      </p:sp>
      <p:sp>
        <p:nvSpPr>
          <p:cNvPr id="5" name="Footer Placeholder 4"/>
          <p:cNvSpPr>
            <a:spLocks noGrp="1"/>
          </p:cNvSpPr>
          <p:nvPr>
            <p:ph type="ftr" sz="quarter" idx="3"/>
          </p:nvPr>
        </p:nvSpPr>
        <p:spPr>
          <a:xfrm>
            <a:off x="2504143" y="9675780"/>
            <a:ext cx="2551390" cy="555801"/>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675780"/>
            <a:ext cx="1700927" cy="555801"/>
          </a:xfrm>
          <a:prstGeom prst="rect">
            <a:avLst/>
          </a:prstGeom>
        </p:spPr>
        <p:txBody>
          <a:bodyPr vert="horz" lIns="91440" tIns="45720" rIns="91440" bIns="45720" rtlCol="0" anchor="ctr"/>
          <a:lstStyle>
            <a:lvl1pPr algn="r">
              <a:defRPr sz="992">
                <a:solidFill>
                  <a:schemeClr val="tx1">
                    <a:tint val="75000"/>
                  </a:schemeClr>
                </a:solidFill>
              </a:defRPr>
            </a:lvl1pPr>
          </a:lstStyle>
          <a:p>
            <a:fld id="{053C0A8D-661D-4CED-9F75-9862198F82C6}" type="slidenum">
              <a:rPr kumimoji="1" lang="ja-JP" altLang="en-US" smtClean="0"/>
              <a:t>‹#›</a:t>
            </a:fld>
            <a:endParaRPr kumimoji="1" lang="ja-JP" altLang="en-US"/>
          </a:p>
        </p:txBody>
      </p:sp>
    </p:spTree>
    <p:extLst>
      <p:ext uri="{BB962C8B-B14F-4D97-AF65-F5344CB8AC3E}">
        <p14:creationId xmlns:p14="http://schemas.microsoft.com/office/powerpoint/2010/main" val="2770648402"/>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フローチャート: 端子 38">
            <a:extLst>
              <a:ext uri="{FF2B5EF4-FFF2-40B4-BE49-F238E27FC236}">
                <a16:creationId xmlns:a16="http://schemas.microsoft.com/office/drawing/2014/main" id="{F941F997-B273-4E89-B6B9-4A94B0B3D042}"/>
              </a:ext>
            </a:extLst>
          </p:cNvPr>
          <p:cNvSpPr/>
          <p:nvPr/>
        </p:nvSpPr>
        <p:spPr>
          <a:xfrm>
            <a:off x="227816" y="179710"/>
            <a:ext cx="4882711" cy="820817"/>
          </a:xfrm>
          <a:prstGeom prst="flowChartTerminator">
            <a:avLst/>
          </a:prstGeom>
          <a:solidFill>
            <a:srgbClr val="FFC000">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四角形: 角を丸くする 27">
            <a:extLst>
              <a:ext uri="{FF2B5EF4-FFF2-40B4-BE49-F238E27FC236}">
                <a16:creationId xmlns:a16="http://schemas.microsoft.com/office/drawing/2014/main" id="{CB504357-0EF1-4000-ADB6-2D4391AB8D83}"/>
              </a:ext>
            </a:extLst>
          </p:cNvPr>
          <p:cNvSpPr/>
          <p:nvPr/>
        </p:nvSpPr>
        <p:spPr>
          <a:xfrm>
            <a:off x="82051" y="1080656"/>
            <a:ext cx="7395572" cy="9121497"/>
          </a:xfrm>
          <a:prstGeom prst="roundRect">
            <a:avLst>
              <a:gd name="adj" fmla="val 2872"/>
            </a:avLst>
          </a:prstGeom>
          <a:solidFill>
            <a:srgbClr val="FFFF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タイトル 1">
            <a:extLst>
              <a:ext uri="{FF2B5EF4-FFF2-40B4-BE49-F238E27FC236}">
                <a16:creationId xmlns:a16="http://schemas.microsoft.com/office/drawing/2014/main" id="{BBE2DD04-49E8-4FE7-A2C7-041BB176A2AE}"/>
              </a:ext>
            </a:extLst>
          </p:cNvPr>
          <p:cNvSpPr>
            <a:spLocks noGrp="1"/>
          </p:cNvSpPr>
          <p:nvPr>
            <p:ph type="ctrTitle"/>
          </p:nvPr>
        </p:nvSpPr>
        <p:spPr>
          <a:xfrm>
            <a:off x="400623" y="289532"/>
            <a:ext cx="4099657" cy="574140"/>
          </a:xfrm>
        </p:spPr>
        <p:txBody>
          <a:bodyPr>
            <a:noAutofit/>
          </a:bodyPr>
          <a:lstStyle/>
          <a:p>
            <a:r>
              <a:rPr lang="ja-JP" altLang="en-US" sz="3200" b="1" dirty="0">
                <a:solidFill>
                  <a:schemeClr val="tx1">
                    <a:lumMod val="85000"/>
                    <a:lumOff val="15000"/>
                  </a:schemeClr>
                </a:solidFill>
                <a:latin typeface="HGP創英角ｺﾞｼｯｸUB" panose="020B0900000000000000" pitchFamily="50" charset="-128"/>
                <a:ea typeface="HGP創英角ｺﾞｼｯｸUB" panose="020B0900000000000000" pitchFamily="50" charset="-128"/>
              </a:rPr>
              <a:t>質問にお答えします！</a:t>
            </a:r>
          </a:p>
        </p:txBody>
      </p:sp>
      <p:sp>
        <p:nvSpPr>
          <p:cNvPr id="4" name="吹き出し: 角を丸めた四角形 3">
            <a:extLst>
              <a:ext uri="{FF2B5EF4-FFF2-40B4-BE49-F238E27FC236}">
                <a16:creationId xmlns:a16="http://schemas.microsoft.com/office/drawing/2014/main" id="{AF4E6163-B045-44DD-8504-2B89D4BAEA9E}"/>
              </a:ext>
            </a:extLst>
          </p:cNvPr>
          <p:cNvSpPr/>
          <p:nvPr/>
        </p:nvSpPr>
        <p:spPr>
          <a:xfrm>
            <a:off x="619036" y="1372484"/>
            <a:ext cx="1993535" cy="802777"/>
          </a:xfrm>
          <a:prstGeom prst="wedgeRoundRectCallout">
            <a:avLst>
              <a:gd name="adj1" fmla="val -52462"/>
              <a:gd name="adj2" fmla="val 41726"/>
              <a:gd name="adj3" fmla="val 16667"/>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43" dirty="0">
                <a:solidFill>
                  <a:schemeClr val="tx1"/>
                </a:solidFill>
                <a:latin typeface="+mj-ea"/>
                <a:ea typeface="+mj-ea"/>
              </a:rPr>
              <a:t>今年の研修医の採用は</a:t>
            </a:r>
            <a:r>
              <a:rPr kumimoji="1" lang="en-US" altLang="ja-JP" sz="1143" dirty="0">
                <a:solidFill>
                  <a:schemeClr val="tx1"/>
                </a:solidFill>
                <a:latin typeface="+mj-ea"/>
                <a:ea typeface="+mj-ea"/>
              </a:rPr>
              <a:t>6</a:t>
            </a:r>
            <a:r>
              <a:rPr kumimoji="1" lang="ja-JP" altLang="en-US" sz="1143" dirty="0">
                <a:solidFill>
                  <a:schemeClr val="tx1"/>
                </a:solidFill>
                <a:latin typeface="+mj-ea"/>
                <a:ea typeface="+mj-ea"/>
              </a:rPr>
              <a:t>人ってきいたけど、どこに居るの？院内で見かけないけど。</a:t>
            </a:r>
          </a:p>
        </p:txBody>
      </p:sp>
      <p:sp>
        <p:nvSpPr>
          <p:cNvPr id="5" name="吹き出し: 角を丸めた四角形 4">
            <a:extLst>
              <a:ext uri="{FF2B5EF4-FFF2-40B4-BE49-F238E27FC236}">
                <a16:creationId xmlns:a16="http://schemas.microsoft.com/office/drawing/2014/main" id="{35690D88-A0F1-4C62-8F67-4AE10B54725F}"/>
              </a:ext>
            </a:extLst>
          </p:cNvPr>
          <p:cNvSpPr/>
          <p:nvPr/>
        </p:nvSpPr>
        <p:spPr>
          <a:xfrm>
            <a:off x="2952206" y="1549401"/>
            <a:ext cx="3868627" cy="935722"/>
          </a:xfrm>
          <a:prstGeom prst="wedgeRoundRectCallout">
            <a:avLst>
              <a:gd name="adj1" fmla="val 52827"/>
              <a:gd name="adj2" fmla="val 38424"/>
              <a:gd name="adj3" fmla="val 16667"/>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143" dirty="0">
                <a:solidFill>
                  <a:schemeClr val="tx1"/>
                </a:solidFill>
                <a:latin typeface="+mj-ea"/>
                <a:ea typeface="+mj-ea"/>
              </a:rPr>
              <a:t>5</a:t>
            </a:r>
            <a:r>
              <a:rPr kumimoji="1" lang="ja-JP" altLang="en-US" sz="1143" dirty="0">
                <a:solidFill>
                  <a:schemeClr val="tx1"/>
                </a:solidFill>
                <a:latin typeface="+mj-ea"/>
                <a:ea typeface="+mj-ea"/>
              </a:rPr>
              <a:t>名の研修医は、</a:t>
            </a:r>
            <a:r>
              <a:rPr kumimoji="1" lang="ja-JP" altLang="en-US" sz="1143" b="1" dirty="0">
                <a:solidFill>
                  <a:schemeClr val="tx1"/>
                </a:solidFill>
                <a:latin typeface="+mj-ea"/>
                <a:ea typeface="+mj-ea"/>
              </a:rPr>
              <a:t>たすき掛けプログラム</a:t>
            </a:r>
            <a:r>
              <a:rPr kumimoji="1" lang="ja-JP" altLang="en-US" sz="1143" dirty="0">
                <a:solidFill>
                  <a:schemeClr val="tx1"/>
                </a:solidFill>
                <a:latin typeface="+mj-ea"/>
                <a:ea typeface="+mj-ea"/>
              </a:rPr>
              <a:t>で他の病院で研修中です。院内では、天野先生（</a:t>
            </a:r>
            <a:r>
              <a:rPr kumimoji="1" lang="en-US" altLang="ja-JP" sz="1143" dirty="0">
                <a:solidFill>
                  <a:schemeClr val="tx1"/>
                </a:solidFill>
                <a:latin typeface="+mj-ea"/>
                <a:ea typeface="+mj-ea"/>
              </a:rPr>
              <a:t>1</a:t>
            </a:r>
            <a:r>
              <a:rPr kumimoji="1" lang="ja-JP" altLang="en-US" sz="1143" dirty="0">
                <a:solidFill>
                  <a:schemeClr val="tx1"/>
                </a:solidFill>
                <a:latin typeface="+mj-ea"/>
                <a:ea typeface="+mj-ea"/>
              </a:rPr>
              <a:t>年目）と鬼頭先生（</a:t>
            </a:r>
            <a:r>
              <a:rPr kumimoji="1" lang="en-US" altLang="ja-JP" sz="1143" dirty="0">
                <a:solidFill>
                  <a:schemeClr val="tx1"/>
                </a:solidFill>
                <a:latin typeface="+mj-ea"/>
                <a:ea typeface="+mj-ea"/>
              </a:rPr>
              <a:t>2</a:t>
            </a:r>
            <a:r>
              <a:rPr kumimoji="1" lang="ja-JP" altLang="en-US" sz="1143" dirty="0">
                <a:solidFill>
                  <a:schemeClr val="tx1"/>
                </a:solidFill>
                <a:latin typeface="+mj-ea"/>
                <a:ea typeface="+mj-ea"/>
              </a:rPr>
              <a:t>年目）が研修中です。</a:t>
            </a:r>
          </a:p>
        </p:txBody>
      </p:sp>
      <p:sp>
        <p:nvSpPr>
          <p:cNvPr id="6" name="吹き出し: 角を丸めた四角形 5">
            <a:extLst>
              <a:ext uri="{FF2B5EF4-FFF2-40B4-BE49-F238E27FC236}">
                <a16:creationId xmlns:a16="http://schemas.microsoft.com/office/drawing/2014/main" id="{F6FC1569-AB2C-4410-8515-98B3E4AB3B69}"/>
              </a:ext>
            </a:extLst>
          </p:cNvPr>
          <p:cNvSpPr/>
          <p:nvPr/>
        </p:nvSpPr>
        <p:spPr>
          <a:xfrm>
            <a:off x="639634" y="2536856"/>
            <a:ext cx="1952338" cy="617343"/>
          </a:xfrm>
          <a:prstGeom prst="wedgeRoundRectCallout">
            <a:avLst>
              <a:gd name="adj1" fmla="val -45546"/>
              <a:gd name="adj2" fmla="val 62794"/>
              <a:gd name="adj3" fmla="val 16667"/>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43" b="1" dirty="0">
                <a:solidFill>
                  <a:schemeClr val="tx1"/>
                </a:solidFill>
                <a:latin typeface="+mj-ea"/>
                <a:ea typeface="+mj-ea"/>
              </a:rPr>
              <a:t>たすき掛けプログラム</a:t>
            </a:r>
            <a:r>
              <a:rPr kumimoji="1" lang="ja-JP" altLang="en-US" sz="1143" dirty="0">
                <a:solidFill>
                  <a:schemeClr val="tx1"/>
                </a:solidFill>
                <a:latin typeface="+mj-ea"/>
                <a:ea typeface="+mj-ea"/>
              </a:rPr>
              <a:t>って？</a:t>
            </a:r>
          </a:p>
        </p:txBody>
      </p:sp>
      <p:sp>
        <p:nvSpPr>
          <p:cNvPr id="7" name="吹き出し: 角を丸めた四角形 6">
            <a:extLst>
              <a:ext uri="{FF2B5EF4-FFF2-40B4-BE49-F238E27FC236}">
                <a16:creationId xmlns:a16="http://schemas.microsoft.com/office/drawing/2014/main" id="{179A5F4A-E90A-4762-8166-634FAAEDE530}"/>
              </a:ext>
            </a:extLst>
          </p:cNvPr>
          <p:cNvSpPr/>
          <p:nvPr/>
        </p:nvSpPr>
        <p:spPr>
          <a:xfrm>
            <a:off x="2952206" y="2727973"/>
            <a:ext cx="3905791" cy="1800135"/>
          </a:xfrm>
          <a:prstGeom prst="wedgeRoundRectCallout">
            <a:avLst>
              <a:gd name="adj1" fmla="val 52666"/>
              <a:gd name="adj2" fmla="val 34122"/>
              <a:gd name="adj3" fmla="val 16667"/>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43" b="1" dirty="0">
                <a:solidFill>
                  <a:schemeClr val="tx1"/>
                </a:solidFill>
                <a:latin typeface="+mj-ea"/>
                <a:ea typeface="+mj-ea"/>
              </a:rPr>
              <a:t>たすき掛けプログラム</a:t>
            </a:r>
            <a:r>
              <a:rPr kumimoji="1" lang="ja-JP" altLang="en-US" sz="1143" dirty="0">
                <a:solidFill>
                  <a:schemeClr val="tx1"/>
                </a:solidFill>
                <a:latin typeface="+mj-ea"/>
                <a:ea typeface="+mj-ea"/>
              </a:rPr>
              <a:t>は、</a:t>
            </a:r>
            <a:r>
              <a:rPr kumimoji="1" lang="en-US" altLang="ja-JP" sz="1143" dirty="0">
                <a:solidFill>
                  <a:schemeClr val="tx1"/>
                </a:solidFill>
                <a:latin typeface="+mj-ea"/>
                <a:ea typeface="+mj-ea"/>
              </a:rPr>
              <a:t>2</a:t>
            </a:r>
            <a:r>
              <a:rPr kumimoji="1" lang="ja-JP" altLang="en-US" sz="1143" dirty="0">
                <a:solidFill>
                  <a:schemeClr val="tx1"/>
                </a:solidFill>
                <a:latin typeface="+mj-ea"/>
                <a:ea typeface="+mj-ea"/>
              </a:rPr>
              <a:t>年の初期臨床研修期間のうち、</a:t>
            </a:r>
            <a:r>
              <a:rPr kumimoji="1" lang="en-US" altLang="ja-JP" sz="1143" dirty="0">
                <a:solidFill>
                  <a:schemeClr val="tx1"/>
                </a:solidFill>
                <a:latin typeface="+mj-ea"/>
                <a:ea typeface="+mj-ea"/>
              </a:rPr>
              <a:t>11</a:t>
            </a:r>
            <a:r>
              <a:rPr kumimoji="1" lang="ja-JP" altLang="en-US" sz="1143" dirty="0">
                <a:solidFill>
                  <a:schemeClr val="tx1"/>
                </a:solidFill>
                <a:latin typeface="+mj-ea"/>
                <a:ea typeface="+mj-ea"/>
              </a:rPr>
              <a:t>か月をたすき掛け先の病院（協力型病院）</a:t>
            </a:r>
            <a:endParaRPr kumimoji="1" lang="en-US" altLang="ja-JP" sz="1143" dirty="0">
              <a:solidFill>
                <a:schemeClr val="tx1"/>
              </a:solidFill>
              <a:latin typeface="+mj-ea"/>
              <a:ea typeface="+mj-ea"/>
            </a:endParaRPr>
          </a:p>
          <a:p>
            <a:endParaRPr kumimoji="1" lang="en-US" altLang="ja-JP" sz="1143">
              <a:solidFill>
                <a:schemeClr val="tx1"/>
              </a:solidFill>
              <a:latin typeface="+mj-ea"/>
              <a:ea typeface="+mj-ea"/>
            </a:endParaRPr>
          </a:p>
          <a:p>
            <a:r>
              <a:rPr kumimoji="1" lang="ja-JP" altLang="en-US" sz="1143">
                <a:solidFill>
                  <a:schemeClr val="tx1"/>
                </a:solidFill>
                <a:latin typeface="+mj-ea"/>
                <a:ea typeface="+mj-ea"/>
              </a:rPr>
              <a:t>・</a:t>
            </a:r>
            <a:r>
              <a:rPr kumimoji="1" lang="en-US" altLang="ja-JP" sz="1143" dirty="0">
                <a:solidFill>
                  <a:schemeClr val="tx1"/>
                </a:solidFill>
                <a:latin typeface="+mj-ea"/>
                <a:ea typeface="+mj-ea"/>
              </a:rPr>
              <a:t>13</a:t>
            </a:r>
            <a:r>
              <a:rPr kumimoji="1" lang="ja-JP" altLang="en-US" sz="1143" dirty="0">
                <a:solidFill>
                  <a:schemeClr val="tx1"/>
                </a:solidFill>
                <a:latin typeface="+mj-ea"/>
                <a:ea typeface="+mj-ea"/>
              </a:rPr>
              <a:t>カ月を当院で研修するものです。</a:t>
            </a:r>
            <a:endParaRPr kumimoji="1" lang="en-US" altLang="ja-JP" sz="1143" dirty="0">
              <a:solidFill>
                <a:schemeClr val="tx1"/>
              </a:solidFill>
              <a:latin typeface="+mj-ea"/>
              <a:ea typeface="+mj-ea"/>
            </a:endParaRPr>
          </a:p>
          <a:p>
            <a:r>
              <a:rPr kumimoji="1" lang="ja-JP" altLang="en-US" sz="1143" dirty="0">
                <a:solidFill>
                  <a:schemeClr val="tx1"/>
                </a:solidFill>
                <a:latin typeface="+mj-ea"/>
                <a:ea typeface="+mj-ea"/>
              </a:rPr>
              <a:t>ちなみに、天野先生は当院</a:t>
            </a:r>
            <a:r>
              <a:rPr kumimoji="1" lang="en-US" altLang="ja-JP" sz="1143" dirty="0">
                <a:solidFill>
                  <a:schemeClr val="tx1"/>
                </a:solidFill>
                <a:latin typeface="+mj-ea"/>
                <a:ea typeface="+mj-ea"/>
              </a:rPr>
              <a:t>2</a:t>
            </a:r>
            <a:r>
              <a:rPr kumimoji="1" lang="ja-JP" altLang="en-US" sz="1143" dirty="0">
                <a:solidFill>
                  <a:schemeClr val="tx1"/>
                </a:solidFill>
                <a:latin typeface="+mj-ea"/>
                <a:ea typeface="+mj-ea"/>
              </a:rPr>
              <a:t>年間のプログラムです。</a:t>
            </a:r>
            <a:endParaRPr kumimoji="1" lang="en-US" altLang="ja-JP" sz="1143" dirty="0">
              <a:solidFill>
                <a:schemeClr val="tx1"/>
              </a:solidFill>
              <a:latin typeface="+mj-ea"/>
              <a:ea typeface="+mj-ea"/>
            </a:endParaRPr>
          </a:p>
          <a:p>
            <a:endParaRPr kumimoji="1" lang="en-US" altLang="ja-JP" sz="1143" dirty="0">
              <a:solidFill>
                <a:schemeClr val="tx1"/>
              </a:solidFill>
              <a:latin typeface="+mj-ea"/>
              <a:ea typeface="+mj-ea"/>
            </a:endParaRPr>
          </a:p>
          <a:p>
            <a:endParaRPr kumimoji="1" lang="en-US" altLang="ja-JP" sz="1143" dirty="0">
              <a:solidFill>
                <a:schemeClr val="tx1"/>
              </a:solidFill>
              <a:latin typeface="+mj-ea"/>
              <a:ea typeface="+mj-ea"/>
            </a:endParaRPr>
          </a:p>
          <a:p>
            <a:endParaRPr kumimoji="1" lang="en-US" altLang="ja-JP" sz="1143" dirty="0">
              <a:solidFill>
                <a:schemeClr val="tx1"/>
              </a:solidFill>
              <a:latin typeface="+mj-ea"/>
              <a:ea typeface="+mj-ea"/>
            </a:endParaRPr>
          </a:p>
          <a:p>
            <a:endParaRPr kumimoji="1" lang="en-US" altLang="ja-JP" sz="1143" dirty="0">
              <a:solidFill>
                <a:schemeClr val="tx1"/>
              </a:solidFill>
              <a:latin typeface="+mj-ea"/>
              <a:ea typeface="+mj-ea"/>
            </a:endParaRPr>
          </a:p>
        </p:txBody>
      </p:sp>
      <p:pic>
        <p:nvPicPr>
          <p:cNvPr id="8" name="図 7">
            <a:extLst>
              <a:ext uri="{FF2B5EF4-FFF2-40B4-BE49-F238E27FC236}">
                <a16:creationId xmlns:a16="http://schemas.microsoft.com/office/drawing/2014/main" id="{AF0AC76F-4DC8-4732-806C-31E391C4A6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96781" y="3758129"/>
            <a:ext cx="3466624" cy="612669"/>
          </a:xfrm>
          <a:prstGeom prst="rect">
            <a:avLst/>
          </a:prstGeom>
          <a:noFill/>
          <a:extLst>
            <a:ext uri="{909E8E84-426E-40DD-AFC4-6F175D3DCCD1}">
              <a14:hiddenFill xmlns:a14="http://schemas.microsoft.com/office/drawing/2010/main">
                <a:solidFill>
                  <a:srgbClr val="FFFFFF"/>
                </a:solidFill>
              </a14:hiddenFill>
            </a:ext>
          </a:extLst>
        </p:spPr>
      </p:pic>
      <p:sp>
        <p:nvSpPr>
          <p:cNvPr id="9" name="吹き出し: 角を丸めた四角形 8">
            <a:extLst>
              <a:ext uri="{FF2B5EF4-FFF2-40B4-BE49-F238E27FC236}">
                <a16:creationId xmlns:a16="http://schemas.microsoft.com/office/drawing/2014/main" id="{478F527A-F8DA-4977-91CE-F82FBE5FA6CD}"/>
              </a:ext>
            </a:extLst>
          </p:cNvPr>
          <p:cNvSpPr/>
          <p:nvPr/>
        </p:nvSpPr>
        <p:spPr>
          <a:xfrm>
            <a:off x="671473" y="4572467"/>
            <a:ext cx="1952338" cy="666837"/>
          </a:xfrm>
          <a:prstGeom prst="wedgeRoundRectCallout">
            <a:avLst>
              <a:gd name="adj1" fmla="val -46847"/>
              <a:gd name="adj2" fmla="val 62483"/>
              <a:gd name="adj3" fmla="val 16667"/>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43" b="1" dirty="0">
                <a:solidFill>
                  <a:schemeClr val="tx1"/>
                </a:solidFill>
                <a:latin typeface="+mj-ea"/>
                <a:ea typeface="+mj-ea"/>
              </a:rPr>
              <a:t>たすき掛けプログラム</a:t>
            </a:r>
            <a:r>
              <a:rPr kumimoji="1" lang="ja-JP" altLang="en-US" sz="1143" dirty="0">
                <a:solidFill>
                  <a:schemeClr val="tx1"/>
                </a:solidFill>
                <a:latin typeface="+mj-ea"/>
                <a:ea typeface="+mj-ea"/>
              </a:rPr>
              <a:t>には、どんなメリットがあるの？</a:t>
            </a:r>
          </a:p>
        </p:txBody>
      </p:sp>
      <p:sp>
        <p:nvSpPr>
          <p:cNvPr id="10" name="吹き出し: 角を丸めた四角形 9">
            <a:extLst>
              <a:ext uri="{FF2B5EF4-FFF2-40B4-BE49-F238E27FC236}">
                <a16:creationId xmlns:a16="http://schemas.microsoft.com/office/drawing/2014/main" id="{46CA0B8E-D3F1-4F63-8C89-18C0C73CBCEA}"/>
              </a:ext>
            </a:extLst>
          </p:cNvPr>
          <p:cNvSpPr/>
          <p:nvPr/>
        </p:nvSpPr>
        <p:spPr>
          <a:xfrm>
            <a:off x="2952206" y="4885255"/>
            <a:ext cx="3997980" cy="1671689"/>
          </a:xfrm>
          <a:prstGeom prst="wedgeRoundRectCallout">
            <a:avLst>
              <a:gd name="adj1" fmla="val 53183"/>
              <a:gd name="adj2" fmla="val 35073"/>
              <a:gd name="adj3" fmla="val 16667"/>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43" dirty="0">
                <a:solidFill>
                  <a:schemeClr val="tx1"/>
                </a:solidFill>
                <a:latin typeface="+mj-ea"/>
                <a:ea typeface="+mj-ea"/>
              </a:rPr>
              <a:t>知名度のある病院と連携するので、医学生へのアピールになります。</a:t>
            </a:r>
            <a:endParaRPr kumimoji="1" lang="en-US" altLang="ja-JP" sz="1143" dirty="0">
              <a:solidFill>
                <a:schemeClr val="tx1"/>
              </a:solidFill>
              <a:latin typeface="+mj-ea"/>
              <a:ea typeface="+mj-ea"/>
            </a:endParaRPr>
          </a:p>
          <a:p>
            <a:r>
              <a:rPr kumimoji="1" lang="ja-JP" altLang="en-US" sz="1143" dirty="0">
                <a:solidFill>
                  <a:schemeClr val="tx1"/>
                </a:solidFill>
                <a:latin typeface="+mj-ea"/>
                <a:ea typeface="+mj-ea"/>
              </a:rPr>
              <a:t>都会のハイパー病院と当院のような地域密着型の病院の両方で学びたいという学生のニーズに答えられるプログラムです。</a:t>
            </a:r>
            <a:endParaRPr kumimoji="1" lang="en-US" altLang="ja-JP" sz="1143" dirty="0">
              <a:solidFill>
                <a:schemeClr val="tx1"/>
              </a:solidFill>
              <a:latin typeface="+mj-ea"/>
              <a:ea typeface="+mj-ea"/>
            </a:endParaRPr>
          </a:p>
          <a:p>
            <a:r>
              <a:rPr kumimoji="1" lang="en-US" altLang="ja-JP" sz="1143" dirty="0">
                <a:solidFill>
                  <a:schemeClr val="tx1"/>
                </a:solidFill>
                <a:latin typeface="+mj-ea"/>
                <a:ea typeface="+mj-ea"/>
              </a:rPr>
              <a:t>1</a:t>
            </a:r>
            <a:r>
              <a:rPr kumimoji="1" lang="ja-JP" altLang="en-US" sz="1143" dirty="0">
                <a:solidFill>
                  <a:schemeClr val="tx1"/>
                </a:solidFill>
                <a:latin typeface="+mj-ea"/>
                <a:ea typeface="+mj-ea"/>
              </a:rPr>
              <a:t>年目を連携先の病院で研修してから当院へ来るので、当院指導医の負担軽減にもなりますね。</a:t>
            </a:r>
            <a:endParaRPr kumimoji="1" lang="en-US" altLang="ja-JP" sz="1143" dirty="0">
              <a:solidFill>
                <a:schemeClr val="tx1"/>
              </a:solidFill>
              <a:latin typeface="+mj-ea"/>
              <a:ea typeface="+mj-ea"/>
            </a:endParaRPr>
          </a:p>
          <a:p>
            <a:endParaRPr kumimoji="1" lang="en-US" altLang="ja-JP" sz="1143" dirty="0">
              <a:solidFill>
                <a:schemeClr val="tx1"/>
              </a:solidFill>
              <a:latin typeface="+mj-ea"/>
              <a:ea typeface="+mj-ea"/>
            </a:endParaRPr>
          </a:p>
        </p:txBody>
      </p:sp>
      <p:sp>
        <p:nvSpPr>
          <p:cNvPr id="12" name="吹き出し: 角を丸めた四角形 11">
            <a:extLst>
              <a:ext uri="{FF2B5EF4-FFF2-40B4-BE49-F238E27FC236}">
                <a16:creationId xmlns:a16="http://schemas.microsoft.com/office/drawing/2014/main" id="{9261A906-7728-4DD0-ABBB-A57D8D81CA86}"/>
              </a:ext>
            </a:extLst>
          </p:cNvPr>
          <p:cNvSpPr/>
          <p:nvPr/>
        </p:nvSpPr>
        <p:spPr>
          <a:xfrm>
            <a:off x="713592" y="6736476"/>
            <a:ext cx="1825925" cy="436277"/>
          </a:xfrm>
          <a:prstGeom prst="wedgeRoundRectCallout">
            <a:avLst>
              <a:gd name="adj1" fmla="val -51714"/>
              <a:gd name="adj2" fmla="val 65827"/>
              <a:gd name="adj3" fmla="val 16667"/>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43" b="1" dirty="0">
                <a:solidFill>
                  <a:schemeClr val="tx1"/>
                </a:solidFill>
                <a:latin typeface="+mj-ea"/>
                <a:ea typeface="+mj-ea"/>
              </a:rPr>
              <a:t>たすき掛けプログラム</a:t>
            </a:r>
            <a:r>
              <a:rPr kumimoji="1" lang="ja-JP" altLang="en-US" sz="1143" dirty="0">
                <a:solidFill>
                  <a:schemeClr val="tx1"/>
                </a:solidFill>
                <a:latin typeface="+mj-ea"/>
                <a:ea typeface="+mj-ea"/>
              </a:rPr>
              <a:t>の連携先は？</a:t>
            </a:r>
          </a:p>
        </p:txBody>
      </p:sp>
      <p:sp>
        <p:nvSpPr>
          <p:cNvPr id="13" name="吹き出し: 角を丸めた四角形 12">
            <a:extLst>
              <a:ext uri="{FF2B5EF4-FFF2-40B4-BE49-F238E27FC236}">
                <a16:creationId xmlns:a16="http://schemas.microsoft.com/office/drawing/2014/main" id="{D5AB8B3F-43E3-4607-9445-AFF8ACB7F39C}"/>
              </a:ext>
            </a:extLst>
          </p:cNvPr>
          <p:cNvSpPr/>
          <p:nvPr/>
        </p:nvSpPr>
        <p:spPr>
          <a:xfrm>
            <a:off x="2975242" y="7047176"/>
            <a:ext cx="3845594" cy="1370248"/>
          </a:xfrm>
          <a:prstGeom prst="wedgeRoundRectCallout">
            <a:avLst>
              <a:gd name="adj1" fmla="val 54956"/>
              <a:gd name="adj2" fmla="val 31694"/>
              <a:gd name="adj3" fmla="val 16667"/>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43" dirty="0">
                <a:solidFill>
                  <a:schemeClr val="tx1"/>
                </a:solidFill>
                <a:latin typeface="+mj-ea"/>
                <a:ea typeface="+mj-ea"/>
              </a:rPr>
              <a:t>東京西徳洲会病院、大阪の八尾徳洲会総合病院・吹田徳洲会病院・松原徳洲会病院等と連携しています。来年度は、更に大阪の北野病院、名古屋徳洲会総合病院と連携を予定しています。いずれも、医学生へ大変人気のある病院です。</a:t>
            </a:r>
            <a:endParaRPr kumimoji="1" lang="en-US" altLang="ja-JP" sz="1143" dirty="0">
              <a:solidFill>
                <a:schemeClr val="tx1"/>
              </a:solidFill>
              <a:latin typeface="+mj-ea"/>
              <a:ea typeface="+mj-ea"/>
            </a:endParaRPr>
          </a:p>
        </p:txBody>
      </p:sp>
      <p:pic>
        <p:nvPicPr>
          <p:cNvPr id="16" name="図 15">
            <a:extLst>
              <a:ext uri="{FF2B5EF4-FFF2-40B4-BE49-F238E27FC236}">
                <a16:creationId xmlns:a16="http://schemas.microsoft.com/office/drawing/2014/main" id="{03BD41F3-752C-4D7E-B388-5E30725A282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3215" y="1721333"/>
            <a:ext cx="414816" cy="574140"/>
          </a:xfrm>
          <a:prstGeom prst="rect">
            <a:avLst/>
          </a:prstGeom>
        </p:spPr>
      </p:pic>
      <p:pic>
        <p:nvPicPr>
          <p:cNvPr id="20" name="図 19">
            <a:extLst>
              <a:ext uri="{FF2B5EF4-FFF2-40B4-BE49-F238E27FC236}">
                <a16:creationId xmlns:a16="http://schemas.microsoft.com/office/drawing/2014/main" id="{B1527D23-9682-4E24-B4C1-1914294E191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569695">
            <a:off x="4023781" y="-22752"/>
            <a:ext cx="3432867" cy="1506865"/>
          </a:xfrm>
          <a:prstGeom prst="rect">
            <a:avLst/>
          </a:prstGeom>
        </p:spPr>
      </p:pic>
      <p:sp>
        <p:nvSpPr>
          <p:cNvPr id="22" name="吹き出し: 角を丸めた四角形 21">
            <a:extLst>
              <a:ext uri="{FF2B5EF4-FFF2-40B4-BE49-F238E27FC236}">
                <a16:creationId xmlns:a16="http://schemas.microsoft.com/office/drawing/2014/main" id="{97B8B082-2448-4932-8675-E697E7DC3570}"/>
              </a:ext>
            </a:extLst>
          </p:cNvPr>
          <p:cNvSpPr/>
          <p:nvPr/>
        </p:nvSpPr>
        <p:spPr>
          <a:xfrm>
            <a:off x="693071" y="8417369"/>
            <a:ext cx="1889131" cy="692377"/>
          </a:xfrm>
          <a:prstGeom prst="wedgeRoundRectCallout">
            <a:avLst>
              <a:gd name="adj1" fmla="val -46562"/>
              <a:gd name="adj2" fmla="val 69179"/>
              <a:gd name="adj3" fmla="val 16667"/>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43" dirty="0">
                <a:solidFill>
                  <a:schemeClr val="tx1"/>
                </a:solidFill>
                <a:latin typeface="+mj-ea"/>
                <a:ea typeface="+mj-ea"/>
              </a:rPr>
              <a:t>そもそも、なぜ沢山の研修医を呼ぼうとしているの？</a:t>
            </a:r>
          </a:p>
        </p:txBody>
      </p:sp>
      <p:sp>
        <p:nvSpPr>
          <p:cNvPr id="23" name="吹き出し: 角を丸めた四角形 22">
            <a:extLst>
              <a:ext uri="{FF2B5EF4-FFF2-40B4-BE49-F238E27FC236}">
                <a16:creationId xmlns:a16="http://schemas.microsoft.com/office/drawing/2014/main" id="{533AC8C8-B8CC-4F5F-A5DF-62E01B292825}"/>
              </a:ext>
            </a:extLst>
          </p:cNvPr>
          <p:cNvSpPr/>
          <p:nvPr/>
        </p:nvSpPr>
        <p:spPr>
          <a:xfrm>
            <a:off x="3062676" y="8802734"/>
            <a:ext cx="3866552" cy="1124755"/>
          </a:xfrm>
          <a:prstGeom prst="wedgeRoundRectCallout">
            <a:avLst>
              <a:gd name="adj1" fmla="val 51823"/>
              <a:gd name="adj2" fmla="val 32099"/>
              <a:gd name="adj3" fmla="val 16667"/>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43" dirty="0">
                <a:solidFill>
                  <a:schemeClr val="tx1"/>
                </a:solidFill>
                <a:latin typeface="+mj-ea"/>
                <a:ea typeface="+mj-ea"/>
              </a:rPr>
              <a:t>勤務医の少ない当院では、研修医の存在はマンパワーとして貴重です。</a:t>
            </a:r>
            <a:endParaRPr kumimoji="1" lang="en-US" altLang="ja-JP" sz="1143" dirty="0">
              <a:solidFill>
                <a:schemeClr val="tx1"/>
              </a:solidFill>
              <a:latin typeface="+mj-ea"/>
              <a:ea typeface="+mj-ea"/>
            </a:endParaRPr>
          </a:p>
          <a:p>
            <a:r>
              <a:rPr kumimoji="1" lang="ja-JP" altLang="en-US" sz="1143" dirty="0">
                <a:solidFill>
                  <a:schemeClr val="tx1"/>
                </a:solidFill>
                <a:latin typeface="+mj-ea"/>
                <a:ea typeface="+mj-ea"/>
              </a:rPr>
              <a:t>また、研修修了後、当院や県内での勤務を希望する研修医がいれば、医師不足解消へとつながるからです。</a:t>
            </a:r>
          </a:p>
        </p:txBody>
      </p:sp>
      <p:sp>
        <p:nvSpPr>
          <p:cNvPr id="24" name="タイトル 1">
            <a:extLst>
              <a:ext uri="{FF2B5EF4-FFF2-40B4-BE49-F238E27FC236}">
                <a16:creationId xmlns:a16="http://schemas.microsoft.com/office/drawing/2014/main" id="{C9EEB4F5-58E3-4B63-8664-5FA65D238842}"/>
              </a:ext>
            </a:extLst>
          </p:cNvPr>
          <p:cNvSpPr txBox="1">
            <a:spLocks/>
          </p:cNvSpPr>
          <p:nvPr/>
        </p:nvSpPr>
        <p:spPr>
          <a:xfrm rot="671743">
            <a:off x="3943869" y="291339"/>
            <a:ext cx="3904437" cy="597560"/>
          </a:xfrm>
          <a:prstGeom prst="rect">
            <a:avLst/>
          </a:prstGeom>
        </p:spPr>
        <p:txBody>
          <a:bodyPr vert="horz" lIns="91440" tIns="45720" rIns="91440" bIns="45720" rtlCol="0" anchor="b">
            <a:normAutofit/>
          </a:bodyPr>
          <a:lstStyle>
            <a:lvl1pPr algn="ctr" defTabSz="755934" rtl="0" eaLnBrk="1" latinLnBrk="0" hangingPunct="1">
              <a:lnSpc>
                <a:spcPct val="90000"/>
              </a:lnSpc>
              <a:spcBef>
                <a:spcPct val="0"/>
              </a:spcBef>
              <a:buNone/>
              <a:defRPr kumimoji="1" sz="4960" kern="1200">
                <a:solidFill>
                  <a:schemeClr val="tx1"/>
                </a:solidFill>
                <a:latin typeface="+mj-lt"/>
                <a:ea typeface="+mj-ea"/>
                <a:cs typeface="+mj-cs"/>
              </a:defRPr>
            </a:lvl1pPr>
          </a:lstStyle>
          <a:p>
            <a:r>
              <a:rPr lang="ja-JP" altLang="en-US" sz="2400" dirty="0">
                <a:latin typeface="HGP創英角ｺﾞｼｯｸUB" panose="020B0900000000000000" pitchFamily="50" charset="-128"/>
                <a:ea typeface="HGP創英角ｺﾞｼｯｸUB" panose="020B0900000000000000" pitchFamily="50" charset="-128"/>
              </a:rPr>
              <a:t>臨床研修センター便り</a:t>
            </a:r>
          </a:p>
        </p:txBody>
      </p:sp>
      <p:sp>
        <p:nvSpPr>
          <p:cNvPr id="26" name="タイトル 1">
            <a:extLst>
              <a:ext uri="{FF2B5EF4-FFF2-40B4-BE49-F238E27FC236}">
                <a16:creationId xmlns:a16="http://schemas.microsoft.com/office/drawing/2014/main" id="{28466A8C-4D5A-4CBF-BC7E-4BD02E96F9FE}"/>
              </a:ext>
            </a:extLst>
          </p:cNvPr>
          <p:cNvSpPr txBox="1">
            <a:spLocks/>
          </p:cNvSpPr>
          <p:nvPr/>
        </p:nvSpPr>
        <p:spPr>
          <a:xfrm rot="698124">
            <a:off x="4607954" y="640343"/>
            <a:ext cx="2425430" cy="574140"/>
          </a:xfrm>
          <a:prstGeom prst="rect">
            <a:avLst/>
          </a:prstGeom>
        </p:spPr>
        <p:txBody>
          <a:bodyPr vert="horz" lIns="91440" tIns="45720" rIns="91440" bIns="45720" rtlCol="0" anchor="b">
            <a:normAutofit fontScale="85000" lnSpcReduction="10000"/>
          </a:bodyPr>
          <a:lstStyle>
            <a:lvl1pPr algn="ctr" defTabSz="755934" rtl="0" eaLnBrk="1" latinLnBrk="0" hangingPunct="1">
              <a:lnSpc>
                <a:spcPct val="90000"/>
              </a:lnSpc>
              <a:spcBef>
                <a:spcPct val="0"/>
              </a:spcBef>
              <a:buNone/>
              <a:defRPr kumimoji="1" sz="4960" kern="1200">
                <a:solidFill>
                  <a:schemeClr val="tx1"/>
                </a:solidFill>
                <a:latin typeface="+mj-lt"/>
                <a:ea typeface="+mj-ea"/>
                <a:cs typeface="+mj-cs"/>
              </a:defRPr>
            </a:lvl1pPr>
          </a:lstStyle>
          <a:p>
            <a:r>
              <a:rPr lang="en-US" altLang="ja-JP" sz="2667" b="1" dirty="0"/>
              <a:t>2023.6.12</a:t>
            </a:r>
            <a:r>
              <a:rPr lang="ja-JP" altLang="en-US" sz="2667" b="1" dirty="0"/>
              <a:t>　</a:t>
            </a:r>
            <a:r>
              <a:rPr lang="en-US" altLang="ja-JP" sz="2667" b="1" dirty="0"/>
              <a:t>VOL.3</a:t>
            </a:r>
            <a:endParaRPr lang="ja-JP" altLang="en-US" sz="2667" b="1" dirty="0"/>
          </a:p>
        </p:txBody>
      </p:sp>
      <p:pic>
        <p:nvPicPr>
          <p:cNvPr id="29" name="図 28">
            <a:extLst>
              <a:ext uri="{FF2B5EF4-FFF2-40B4-BE49-F238E27FC236}">
                <a16:creationId xmlns:a16="http://schemas.microsoft.com/office/drawing/2014/main" id="{185468D9-FB68-4908-9F04-0020BE47380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4454" y="2941545"/>
            <a:ext cx="414816" cy="574140"/>
          </a:xfrm>
          <a:prstGeom prst="rect">
            <a:avLst/>
          </a:prstGeom>
        </p:spPr>
      </p:pic>
      <p:pic>
        <p:nvPicPr>
          <p:cNvPr id="30" name="図 29">
            <a:extLst>
              <a:ext uri="{FF2B5EF4-FFF2-40B4-BE49-F238E27FC236}">
                <a16:creationId xmlns:a16="http://schemas.microsoft.com/office/drawing/2014/main" id="{02AD4D01-4818-498D-8A87-E22350A47DB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0233" y="5031968"/>
            <a:ext cx="414816" cy="574140"/>
          </a:xfrm>
          <a:prstGeom prst="rect">
            <a:avLst/>
          </a:prstGeom>
        </p:spPr>
      </p:pic>
      <p:pic>
        <p:nvPicPr>
          <p:cNvPr id="31" name="図 30">
            <a:extLst>
              <a:ext uri="{FF2B5EF4-FFF2-40B4-BE49-F238E27FC236}">
                <a16:creationId xmlns:a16="http://schemas.microsoft.com/office/drawing/2014/main" id="{BDFA80FC-1AE5-4B60-814C-5974B497E7C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7144" y="7025703"/>
            <a:ext cx="414816" cy="574140"/>
          </a:xfrm>
          <a:prstGeom prst="rect">
            <a:avLst/>
          </a:prstGeom>
        </p:spPr>
      </p:pic>
      <p:pic>
        <p:nvPicPr>
          <p:cNvPr id="32" name="図 31">
            <a:extLst>
              <a:ext uri="{FF2B5EF4-FFF2-40B4-BE49-F238E27FC236}">
                <a16:creationId xmlns:a16="http://schemas.microsoft.com/office/drawing/2014/main" id="{A14FEDB8-5ACA-4B75-9112-129E48FEE48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9748" y="8964855"/>
            <a:ext cx="414816" cy="574140"/>
          </a:xfrm>
          <a:prstGeom prst="rect">
            <a:avLst/>
          </a:prstGeom>
        </p:spPr>
      </p:pic>
      <p:pic>
        <p:nvPicPr>
          <p:cNvPr id="34" name="図 33">
            <a:extLst>
              <a:ext uri="{FF2B5EF4-FFF2-40B4-BE49-F238E27FC236}">
                <a16:creationId xmlns:a16="http://schemas.microsoft.com/office/drawing/2014/main" id="{4A749F99-81D7-432B-BD41-6F2348BFA9A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820835" y="2068476"/>
            <a:ext cx="491051" cy="570989"/>
          </a:xfrm>
          <a:prstGeom prst="rect">
            <a:avLst/>
          </a:prstGeom>
        </p:spPr>
      </p:pic>
      <p:pic>
        <p:nvPicPr>
          <p:cNvPr id="35" name="図 34">
            <a:extLst>
              <a:ext uri="{FF2B5EF4-FFF2-40B4-BE49-F238E27FC236}">
                <a16:creationId xmlns:a16="http://schemas.microsoft.com/office/drawing/2014/main" id="{905B3C95-9F46-4235-8D17-22AB58363BD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820833" y="4059547"/>
            <a:ext cx="491051" cy="570989"/>
          </a:xfrm>
          <a:prstGeom prst="rect">
            <a:avLst/>
          </a:prstGeom>
        </p:spPr>
      </p:pic>
      <p:pic>
        <p:nvPicPr>
          <p:cNvPr id="36" name="図 35">
            <a:extLst>
              <a:ext uri="{FF2B5EF4-FFF2-40B4-BE49-F238E27FC236}">
                <a16:creationId xmlns:a16="http://schemas.microsoft.com/office/drawing/2014/main" id="{DF96E840-5D7D-4404-BBC5-0DC7470B9E0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884115" y="6068473"/>
            <a:ext cx="491051" cy="570989"/>
          </a:xfrm>
          <a:prstGeom prst="rect">
            <a:avLst/>
          </a:prstGeom>
        </p:spPr>
      </p:pic>
      <p:pic>
        <p:nvPicPr>
          <p:cNvPr id="37" name="図 36">
            <a:extLst>
              <a:ext uri="{FF2B5EF4-FFF2-40B4-BE49-F238E27FC236}">
                <a16:creationId xmlns:a16="http://schemas.microsoft.com/office/drawing/2014/main" id="{D2803802-A43E-4594-9D2C-ED763A53BE8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820834" y="7857549"/>
            <a:ext cx="491051" cy="570989"/>
          </a:xfrm>
          <a:prstGeom prst="rect">
            <a:avLst/>
          </a:prstGeom>
        </p:spPr>
      </p:pic>
      <p:pic>
        <p:nvPicPr>
          <p:cNvPr id="38" name="図 37">
            <a:extLst>
              <a:ext uri="{FF2B5EF4-FFF2-40B4-BE49-F238E27FC236}">
                <a16:creationId xmlns:a16="http://schemas.microsoft.com/office/drawing/2014/main" id="{0FE10B34-D3E6-4030-88D3-5140DE40D04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831217" y="9551126"/>
            <a:ext cx="491051" cy="570989"/>
          </a:xfrm>
          <a:prstGeom prst="rect">
            <a:avLst/>
          </a:prstGeom>
        </p:spPr>
      </p:pic>
      <p:sp>
        <p:nvSpPr>
          <p:cNvPr id="41" name="テキスト ボックス 40">
            <a:extLst>
              <a:ext uri="{FF2B5EF4-FFF2-40B4-BE49-F238E27FC236}">
                <a16:creationId xmlns:a16="http://schemas.microsoft.com/office/drawing/2014/main" id="{BC51A47D-57D3-4DC0-84BB-94EFE272D615}"/>
              </a:ext>
            </a:extLst>
          </p:cNvPr>
          <p:cNvSpPr txBox="1"/>
          <p:nvPr/>
        </p:nvSpPr>
        <p:spPr>
          <a:xfrm>
            <a:off x="4995952" y="10228963"/>
            <a:ext cx="2810067" cy="253916"/>
          </a:xfrm>
          <a:prstGeom prst="rect">
            <a:avLst/>
          </a:prstGeom>
          <a:noFill/>
        </p:spPr>
        <p:txBody>
          <a:bodyPr wrap="square" rtlCol="0">
            <a:spAutoFit/>
          </a:bodyPr>
          <a:lstStyle/>
          <a:p>
            <a:r>
              <a:rPr kumimoji="1" lang="ja-JP" altLang="en-US" sz="1050" dirty="0"/>
              <a:t>発行：臨床研修センター　石栗</a:t>
            </a:r>
          </a:p>
        </p:txBody>
      </p:sp>
      <p:pic>
        <p:nvPicPr>
          <p:cNvPr id="43" name="図 42">
            <a:extLst>
              <a:ext uri="{FF2B5EF4-FFF2-40B4-BE49-F238E27FC236}">
                <a16:creationId xmlns:a16="http://schemas.microsoft.com/office/drawing/2014/main" id="{E4429759-7FF0-4EA1-9EDB-8DB4B66E455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974760" y="10282582"/>
            <a:ext cx="147787" cy="146678"/>
          </a:xfrm>
          <a:prstGeom prst="rect">
            <a:avLst/>
          </a:prstGeom>
        </p:spPr>
      </p:pic>
    </p:spTree>
    <p:extLst>
      <p:ext uri="{BB962C8B-B14F-4D97-AF65-F5344CB8AC3E}">
        <p14:creationId xmlns:p14="http://schemas.microsoft.com/office/powerpoint/2010/main" val="236928947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141</TotalTime>
  <Words>342</Words>
  <Application>Microsoft Office PowerPoint</Application>
  <PresentationFormat>ユーザー設定</PresentationFormat>
  <Paragraphs>22</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HGP創英角ｺﾞｼｯｸUB</vt:lpstr>
      <vt:lpstr>游ゴシック</vt:lpstr>
      <vt:lpstr>游ゴシック Light</vt:lpstr>
      <vt:lpstr>Arial</vt:lpstr>
      <vt:lpstr>Calibri</vt:lpstr>
      <vt:lpstr>Calibri Light</vt:lpstr>
      <vt:lpstr>Office テーマ</vt:lpstr>
      <vt:lpstr>質問にお答えします！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たすき掛けプログラムとは？</dc:title>
  <dc:creator>聡子 石栗</dc:creator>
  <cp:lastModifiedBy>聡子 石栗</cp:lastModifiedBy>
  <cp:revision>22</cp:revision>
  <cp:lastPrinted>2023-06-12T02:34:49Z</cp:lastPrinted>
  <dcterms:created xsi:type="dcterms:W3CDTF">2023-06-12T00:12:07Z</dcterms:created>
  <dcterms:modified xsi:type="dcterms:W3CDTF">2023-06-12T02:40:37Z</dcterms:modified>
</cp:coreProperties>
</file>